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62" r:id="rId3"/>
    <p:sldId id="263" r:id="rId4"/>
    <p:sldId id="268" r:id="rId5"/>
    <p:sldId id="257" r:id="rId6"/>
    <p:sldId id="258" r:id="rId7"/>
    <p:sldId id="259" r:id="rId8"/>
    <p:sldId id="260" r:id="rId9"/>
    <p:sldId id="261" r:id="rId10"/>
    <p:sldId id="264" r:id="rId11"/>
    <p:sldId id="265" r:id="rId12"/>
    <p:sldId id="266" r:id="rId13"/>
    <p:sldId id="269" r:id="rId14"/>
    <p:sldId id="267" r:id="rId15"/>
    <p:sldId id="271" r:id="rId16"/>
    <p:sldId id="270" r:id="rId17"/>
    <p:sldId id="273" r:id="rId18"/>
    <p:sldId id="272" r:id="rId19"/>
    <p:sldId id="275" r:id="rId20"/>
    <p:sldId id="274" r:id="rId21"/>
    <p:sldId id="277" r:id="rId22"/>
    <p:sldId id="276" r:id="rId23"/>
    <p:sldId id="279" r:id="rId24"/>
    <p:sldId id="280" r:id="rId25"/>
    <p:sldId id="278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8" r:id="rId52"/>
    <p:sldId id="306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1" r:id="rId67"/>
    <p:sldId id="323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" id="{694D1137-B787-4C93-BC60-EFE485E54AF0}">
          <p14:sldIdLst>
            <p14:sldId id="256"/>
            <p14:sldId id="262"/>
            <p14:sldId id="263"/>
          </p14:sldIdLst>
        </p14:section>
        <p14:section name="3PMT; X-ray" id="{052D58BD-600C-4461-A372-CF7E52F800BF}">
          <p14:sldIdLst>
            <p14:sldId id="268"/>
            <p14:sldId id="257"/>
            <p14:sldId id="258"/>
            <p14:sldId id="259"/>
            <p14:sldId id="260"/>
            <p14:sldId id="261"/>
            <p14:sldId id="264"/>
            <p14:sldId id="265"/>
            <p14:sldId id="266"/>
            <p14:sldId id="269"/>
            <p14:sldId id="267"/>
            <p14:sldId id="271"/>
            <p14:sldId id="270"/>
            <p14:sldId id="273"/>
            <p14:sldId id="272"/>
            <p14:sldId id="275"/>
            <p14:sldId id="274"/>
            <p14:sldId id="277"/>
            <p14:sldId id="276"/>
          </p14:sldIdLst>
        </p14:section>
        <p14:section name="1PMT; X-ray" id="{F8CC292E-0256-4E69-B1B2-E1010EF015D3}">
          <p14:sldIdLst>
            <p14:sldId id="279"/>
            <p14:sldId id="280"/>
            <p14:sldId id="278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3"/>
            <p14:sldId id="292"/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GEM; X-ray" id="{BD7F3943-8DDE-45CC-9391-9D32CD2E569F}">
          <p14:sldIdLst>
            <p14:sldId id="308"/>
            <p14:sldId id="306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SiPM; X-ray" id="{4BD03201-699A-4186-8DFA-A1C05C3182EF}">
          <p14:sldIdLst>
            <p14:sldId id="322"/>
          </p14:sldIdLst>
        </p14:section>
        <p14:section name="3PMT; Cd" id="{D815BE90-E536-48BC-8CED-CBBDA463DB36}">
          <p14:sldIdLst>
            <p14:sldId id="321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49" autoAdjust="0"/>
  </p:normalViewPr>
  <p:slideViewPr>
    <p:cSldViewPr snapToGrid="0">
      <p:cViewPr varScale="1">
        <p:scale>
          <a:sx n="105" d="100"/>
          <a:sy n="105" d="100"/>
        </p:scale>
        <p:origin x="79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1858-494A-4EDA-97DB-52A4D4413889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14A3C-3169-463A-89CB-1B784642FA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11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4A3C-3169-463A-89CB-1B784642FAD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703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4A3C-3169-463A-89CB-1B784642FAD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079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4A3C-3169-463A-89CB-1B784642FAD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75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4A3C-3169-463A-89CB-1B784642FAD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6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4A3C-3169-463A-89CB-1B784642FAD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74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39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02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5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77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52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622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43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76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67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2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49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F4C83-11BB-42AF-8E86-FD1382C5A0BF}" type="datetimeFigureOut">
              <a:rPr lang="ru-RU" smtClean="0"/>
              <a:t>14.07.2017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3B76F-36EE-4A97-A86C-3E611390A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13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Обработка данных захода от 22 июня 2017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699318"/>
            <a:ext cx="9144000" cy="1655762"/>
          </a:xfrm>
        </p:spPr>
        <p:txBody>
          <a:bodyPr/>
          <a:lstStyle/>
          <a:p>
            <a:r>
              <a:rPr lang="ru-RU" dirty="0" smtClean="0"/>
              <a:t>Олейников Владислав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1769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795" y="3942071"/>
            <a:ext cx="5021045" cy="2915930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</a:t>
            </a:r>
            <a:r>
              <a:rPr lang="ru-RU" dirty="0" smtClean="0">
                <a:solidFill>
                  <a:srgbClr val="FF0000"/>
                </a:solidFill>
              </a:rPr>
              <a:t>0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thmV</a:t>
            </a:r>
            <a:r>
              <a:rPr lang="en-US" dirty="0" smtClean="0">
                <a:solidFill>
                  <a:srgbClr val="FF0000"/>
                </a:solidFill>
              </a:rPr>
              <a:t>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29" y="3745433"/>
            <a:ext cx="5571720" cy="31125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865" y="893749"/>
            <a:ext cx="4970417" cy="28516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45" y="801708"/>
            <a:ext cx="5105014" cy="292578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40719" y="5847048"/>
            <a:ext cx="18069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55000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372815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event_x-ray_10_thmV_recalib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0" y="4040746"/>
            <a:ext cx="5062299" cy="28172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0" y="1045029"/>
            <a:ext cx="4926592" cy="28315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547" y="989879"/>
            <a:ext cx="5292384" cy="30508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728" y="4065607"/>
            <a:ext cx="4761528" cy="276753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900839" y="4427555"/>
            <a:ext cx="18069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55000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50255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" y="3740095"/>
            <a:ext cx="5589544" cy="3112797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event_x-ray_9_thmV,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766" y="770924"/>
            <a:ext cx="5193732" cy="29691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48" y="664050"/>
            <a:ext cx="5103223" cy="29405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644" y="3883212"/>
            <a:ext cx="4858060" cy="282656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331811" y="5699056"/>
            <a:ext cx="18069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60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795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406504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event_x-ray_8_thmV,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54" y="946283"/>
            <a:ext cx="5540482" cy="31871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959592"/>
            <a:ext cx="5512337" cy="31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event_x-ray_8_thmV,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677" y="918070"/>
            <a:ext cx="6049323" cy="3349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45715" y="1445037"/>
            <a:ext cx="238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510 averaged graphs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327678" y="1208551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56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82300 ns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7803526" y="1474236"/>
            <a:ext cx="323437" cy="194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8551369" y="1436827"/>
            <a:ext cx="452672" cy="197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9" y="918071"/>
            <a:ext cx="5125281" cy="286082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70" y="3913199"/>
            <a:ext cx="4982110" cy="28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6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event_x-ray_7_thmV,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0" y="914400"/>
            <a:ext cx="5318459" cy="30111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49" y="914400"/>
            <a:ext cx="5457825" cy="308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7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event_x-ray_7_thmV,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794" y="718457"/>
            <a:ext cx="5265908" cy="290415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475344" y="1248312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62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86500 ns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92" y="739913"/>
            <a:ext cx="5253145" cy="29106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18" y="3825551"/>
            <a:ext cx="5053919" cy="29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40" y="783771"/>
            <a:ext cx="5442380" cy="3128962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event_x-ray_6_thmV,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64" y="783771"/>
            <a:ext cx="5531716" cy="31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50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event_x-ray_6_thmV,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977" y="783771"/>
            <a:ext cx="5518393" cy="30867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848568" y="1313626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68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92700 ns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9" y="861352"/>
            <a:ext cx="5396662" cy="30091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51" y="3948132"/>
            <a:ext cx="4840871" cy="28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6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event_x-ray_5_thmV,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965917"/>
            <a:ext cx="5374044" cy="31016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20" y="972524"/>
            <a:ext cx="5370520" cy="30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50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Схема измерений</a:t>
            </a:r>
            <a:endParaRPr lang="ru-RU" dirty="0">
              <a:solidFill>
                <a:srgbClr val="FF0000"/>
              </a:solidFill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700580" y="1202748"/>
            <a:ext cx="910505" cy="369332"/>
            <a:chOff x="700580" y="1202748"/>
            <a:chExt cx="910505" cy="369332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PMT2</a:t>
              </a:r>
              <a:endParaRPr lang="ru-RU" dirty="0"/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700578" y="1720908"/>
            <a:ext cx="910505" cy="369332"/>
            <a:chOff x="700580" y="1202748"/>
            <a:chExt cx="910505" cy="369332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PMT3</a:t>
              </a:r>
              <a:endParaRPr lang="ru-RU" dirty="0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700578" y="2239068"/>
            <a:ext cx="910505" cy="369332"/>
            <a:chOff x="700580" y="1202748"/>
            <a:chExt cx="910505" cy="369332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PMT4</a:t>
              </a:r>
              <a:endParaRPr lang="ru-RU" dirty="0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700576" y="2757228"/>
            <a:ext cx="910505" cy="369332"/>
            <a:chOff x="700580" y="1202748"/>
            <a:chExt cx="910505" cy="369332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PMT1</a:t>
              </a:r>
              <a:endParaRPr lang="ru-RU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286459" y="3176207"/>
            <a:ext cx="73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N979</a:t>
            </a:r>
            <a:endParaRPr lang="ru-RU" dirty="0"/>
          </a:p>
        </p:txBody>
      </p:sp>
      <p:grpSp>
        <p:nvGrpSpPr>
          <p:cNvPr id="44" name="Группа 43"/>
          <p:cNvGrpSpPr/>
          <p:nvPr/>
        </p:nvGrpSpPr>
        <p:grpSpPr>
          <a:xfrm>
            <a:off x="2228936" y="1202749"/>
            <a:ext cx="853898" cy="1923812"/>
            <a:chOff x="2228936" y="1202749"/>
            <a:chExt cx="853898" cy="1923812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2228936" y="1202749"/>
              <a:ext cx="853898" cy="19238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6" name="Прямая соединительная линия 25"/>
            <p:cNvCxnSpPr>
              <a:stCxn id="23" idx="0"/>
              <a:endCxn id="23" idx="2"/>
            </p:cNvCxnSpPr>
            <p:nvPr/>
          </p:nvCxnSpPr>
          <p:spPr>
            <a:xfrm>
              <a:off x="2655885" y="1202749"/>
              <a:ext cx="0" cy="1923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228936" y="783771"/>
            <a:ext cx="42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2655885" y="783771"/>
            <a:ext cx="5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</a:t>
            </a:r>
            <a:endParaRPr lang="ru-RU" dirty="0"/>
          </a:p>
        </p:txBody>
      </p:sp>
      <p:cxnSp>
        <p:nvCxnSpPr>
          <p:cNvPr id="30" name="Прямая соединительная линия 29"/>
          <p:cNvCxnSpPr>
            <a:stCxn id="7" idx="3"/>
          </p:cNvCxnSpPr>
          <p:nvPr/>
        </p:nvCxnSpPr>
        <p:spPr>
          <a:xfrm flipV="1">
            <a:off x="1611085" y="1384663"/>
            <a:ext cx="818606" cy="275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11" idx="3"/>
          </p:cNvCxnSpPr>
          <p:nvPr/>
        </p:nvCxnSpPr>
        <p:spPr>
          <a:xfrm flipV="1">
            <a:off x="1611083" y="1506583"/>
            <a:ext cx="818608" cy="398991"/>
          </a:xfrm>
          <a:prstGeom prst="bentConnector3">
            <a:avLst>
              <a:gd name="adj1" fmla="val 34043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>
            <a:stCxn id="17" idx="3"/>
          </p:cNvCxnSpPr>
          <p:nvPr/>
        </p:nvCxnSpPr>
        <p:spPr>
          <a:xfrm flipV="1">
            <a:off x="1611083" y="1637211"/>
            <a:ext cx="818608" cy="786523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Соединительная линия уступом 38"/>
          <p:cNvCxnSpPr/>
          <p:nvPr/>
        </p:nvCxnSpPr>
        <p:spPr>
          <a:xfrm rot="5400000" flipH="1" flipV="1">
            <a:off x="1446085" y="1931713"/>
            <a:ext cx="1187902" cy="832466"/>
          </a:xfrm>
          <a:prstGeom prst="bentConnector3">
            <a:avLst>
              <a:gd name="adj1" fmla="val 161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Группа 45"/>
          <p:cNvGrpSpPr/>
          <p:nvPr/>
        </p:nvGrpSpPr>
        <p:grpSpPr>
          <a:xfrm>
            <a:off x="3770697" y="1202748"/>
            <a:ext cx="853898" cy="1923812"/>
            <a:chOff x="2228936" y="1202749"/>
            <a:chExt cx="853898" cy="1923812"/>
          </a:xfrm>
        </p:grpSpPr>
        <p:sp>
          <p:nvSpPr>
            <p:cNvPr id="47" name="Прямоугольник 46"/>
            <p:cNvSpPr/>
            <p:nvPr/>
          </p:nvSpPr>
          <p:spPr>
            <a:xfrm>
              <a:off x="2228936" y="1202749"/>
              <a:ext cx="853898" cy="19238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8" name="Прямая соединительная линия 47"/>
            <p:cNvCxnSpPr>
              <a:stCxn id="47" idx="0"/>
              <a:endCxn id="47" idx="2"/>
            </p:cNvCxnSpPr>
            <p:nvPr/>
          </p:nvCxnSpPr>
          <p:spPr>
            <a:xfrm>
              <a:off x="2655885" y="1202749"/>
              <a:ext cx="0" cy="1923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3828220" y="3176207"/>
            <a:ext cx="73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N625</a:t>
            </a:r>
            <a:endParaRPr lang="ru-RU" dirty="0"/>
          </a:p>
        </p:txBody>
      </p:sp>
      <p:sp>
        <p:nvSpPr>
          <p:cNvPr id="50" name="TextBox 49"/>
          <p:cNvSpPr txBox="1"/>
          <p:nvPr/>
        </p:nvSpPr>
        <p:spPr>
          <a:xfrm>
            <a:off x="3812063" y="808593"/>
            <a:ext cx="42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</a:t>
            </a:r>
            <a:endParaRPr lang="ru-RU" dirty="0"/>
          </a:p>
        </p:txBody>
      </p:sp>
      <p:sp>
        <p:nvSpPr>
          <p:cNvPr id="51" name="TextBox 50"/>
          <p:cNvSpPr txBox="1"/>
          <p:nvPr/>
        </p:nvSpPr>
        <p:spPr>
          <a:xfrm>
            <a:off x="4197646" y="803454"/>
            <a:ext cx="5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</a:t>
            </a:r>
            <a:endParaRPr lang="ru-RU" dirty="0"/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2869361" y="1384663"/>
            <a:ext cx="11324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2869360" y="1506583"/>
            <a:ext cx="11324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2875662" y="1637211"/>
            <a:ext cx="11324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>
            <a:off x="3770697" y="1901219"/>
            <a:ext cx="853898" cy="4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Соединительная линия уступом 68"/>
          <p:cNvCxnSpPr/>
          <p:nvPr/>
        </p:nvCxnSpPr>
        <p:spPr>
          <a:xfrm>
            <a:off x="2886773" y="1774643"/>
            <a:ext cx="1138766" cy="982587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3762213" y="2486661"/>
            <a:ext cx="853898" cy="4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 flipV="1">
            <a:off x="2449003" y="1384663"/>
            <a:ext cx="398531" cy="1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 flipV="1">
            <a:off x="2444646" y="1510936"/>
            <a:ext cx="398531" cy="1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/>
          <p:nvPr/>
        </p:nvCxnSpPr>
        <p:spPr>
          <a:xfrm flipV="1">
            <a:off x="2444647" y="1624150"/>
            <a:ext cx="398531" cy="1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flipV="1">
            <a:off x="2462064" y="1763491"/>
            <a:ext cx="398531" cy="1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>
            <a:off x="4423839" y="1389014"/>
            <a:ext cx="11324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Прямоугольник 78"/>
          <p:cNvSpPr/>
          <p:nvPr/>
        </p:nvSpPr>
        <p:spPr>
          <a:xfrm>
            <a:off x="5573944" y="1178926"/>
            <a:ext cx="147174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/>
          <p:cNvSpPr txBox="1"/>
          <p:nvPr/>
        </p:nvSpPr>
        <p:spPr>
          <a:xfrm>
            <a:off x="5639257" y="1178926"/>
            <a:ext cx="140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ru-RU" dirty="0" smtClean="0"/>
              <a:t>Таблетка</a:t>
            </a:r>
            <a:r>
              <a:rPr lang="en-US" dirty="0" smtClean="0"/>
              <a:t>” 2</a:t>
            </a:r>
            <a:endParaRPr lang="ru-RU" dirty="0"/>
          </a:p>
        </p:txBody>
      </p:sp>
      <p:grpSp>
        <p:nvGrpSpPr>
          <p:cNvPr id="83" name="Группа 82"/>
          <p:cNvGrpSpPr/>
          <p:nvPr/>
        </p:nvGrpSpPr>
        <p:grpSpPr>
          <a:xfrm>
            <a:off x="5717414" y="1860985"/>
            <a:ext cx="1389242" cy="369332"/>
            <a:chOff x="6030460" y="1720908"/>
            <a:chExt cx="1389242" cy="369332"/>
          </a:xfrm>
        </p:grpSpPr>
        <p:sp>
          <p:nvSpPr>
            <p:cNvPr id="81" name="Прямоугольник 80"/>
            <p:cNvSpPr/>
            <p:nvPr/>
          </p:nvSpPr>
          <p:spPr>
            <a:xfrm>
              <a:off x="6030460" y="1720908"/>
              <a:ext cx="124990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095771" y="1720908"/>
              <a:ext cx="1323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attenuator</a:t>
              </a:r>
              <a:r>
                <a:rPr lang="en-US" dirty="0"/>
                <a:t> </a:t>
              </a:r>
              <a:endParaRPr lang="ru-RU" dirty="0"/>
            </a:p>
          </p:txBody>
        </p:sp>
      </p:grpSp>
      <p:cxnSp>
        <p:nvCxnSpPr>
          <p:cNvPr id="84" name="Прямая соединительная линия 83"/>
          <p:cNvCxnSpPr/>
          <p:nvPr/>
        </p:nvCxnSpPr>
        <p:spPr>
          <a:xfrm flipH="1" flipV="1">
            <a:off x="6281404" y="1548258"/>
            <a:ext cx="4348" cy="30956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/>
          <p:nvPr/>
        </p:nvCxnSpPr>
        <p:spPr>
          <a:xfrm>
            <a:off x="4025537" y="2045651"/>
            <a:ext cx="169187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Группа 96"/>
          <p:cNvGrpSpPr/>
          <p:nvPr/>
        </p:nvGrpSpPr>
        <p:grpSpPr>
          <a:xfrm>
            <a:off x="7730119" y="1869736"/>
            <a:ext cx="1471749" cy="369332"/>
            <a:chOff x="8217799" y="1137712"/>
            <a:chExt cx="1471749" cy="369332"/>
          </a:xfrm>
        </p:grpSpPr>
        <p:sp>
          <p:nvSpPr>
            <p:cNvPr id="95" name="Прямоугольник 94"/>
            <p:cNvSpPr/>
            <p:nvPr/>
          </p:nvSpPr>
          <p:spPr>
            <a:xfrm>
              <a:off x="8217799" y="1137712"/>
              <a:ext cx="1471749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283112" y="1137712"/>
              <a:ext cx="14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Oscilloscope</a:t>
              </a:r>
              <a:endParaRPr lang="ru-RU" dirty="0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3729395" y="4045463"/>
            <a:ext cx="853898" cy="1923812"/>
            <a:chOff x="2228936" y="1202749"/>
            <a:chExt cx="853898" cy="1923812"/>
          </a:xfrm>
        </p:grpSpPr>
        <p:sp>
          <p:nvSpPr>
            <p:cNvPr id="99" name="Прямоугольник 98"/>
            <p:cNvSpPr/>
            <p:nvPr/>
          </p:nvSpPr>
          <p:spPr>
            <a:xfrm>
              <a:off x="2228936" y="1202749"/>
              <a:ext cx="853898" cy="19238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0" name="Прямая соединительная линия 99"/>
            <p:cNvCxnSpPr>
              <a:stCxn id="99" idx="0"/>
              <a:endCxn id="99" idx="2"/>
            </p:cNvCxnSpPr>
            <p:nvPr/>
          </p:nvCxnSpPr>
          <p:spPr>
            <a:xfrm>
              <a:off x="2655885" y="1202749"/>
              <a:ext cx="0" cy="1923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/>
          <p:cNvSpPr txBox="1"/>
          <p:nvPr/>
        </p:nvSpPr>
        <p:spPr>
          <a:xfrm>
            <a:off x="3838418" y="5965724"/>
            <a:ext cx="73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N625</a:t>
            </a:r>
            <a:endParaRPr lang="ru-RU" dirty="0"/>
          </a:p>
        </p:txBody>
      </p:sp>
      <p:sp>
        <p:nvSpPr>
          <p:cNvPr id="102" name="TextBox 101"/>
          <p:cNvSpPr txBox="1"/>
          <p:nvPr/>
        </p:nvSpPr>
        <p:spPr>
          <a:xfrm>
            <a:off x="3784842" y="3673793"/>
            <a:ext cx="42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</a:t>
            </a:r>
            <a:endParaRPr lang="ru-RU" dirty="0"/>
          </a:p>
        </p:txBody>
      </p:sp>
      <p:sp>
        <p:nvSpPr>
          <p:cNvPr id="103" name="TextBox 102"/>
          <p:cNvSpPr txBox="1"/>
          <p:nvPr/>
        </p:nvSpPr>
        <p:spPr>
          <a:xfrm>
            <a:off x="4170425" y="3668654"/>
            <a:ext cx="5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</a:t>
            </a:r>
            <a:endParaRPr lang="ru-RU" dirty="0"/>
          </a:p>
        </p:txBody>
      </p:sp>
      <p:cxnSp>
        <p:nvCxnSpPr>
          <p:cNvPr id="104" name="Соединительная линия уступом 103"/>
          <p:cNvCxnSpPr>
            <a:endCxn id="95" idx="2"/>
          </p:cNvCxnSpPr>
          <p:nvPr/>
        </p:nvCxnSpPr>
        <p:spPr>
          <a:xfrm flipV="1">
            <a:off x="4369754" y="2239068"/>
            <a:ext cx="4096240" cy="85483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Группа 108"/>
          <p:cNvGrpSpPr/>
          <p:nvPr/>
        </p:nvGrpSpPr>
        <p:grpSpPr>
          <a:xfrm>
            <a:off x="5660345" y="2514458"/>
            <a:ext cx="1515058" cy="637987"/>
            <a:chOff x="6099947" y="1773934"/>
            <a:chExt cx="1323931" cy="646331"/>
          </a:xfrm>
        </p:grpSpPr>
        <p:sp>
          <p:nvSpPr>
            <p:cNvPr id="110" name="Прямоугольник 109"/>
            <p:cNvSpPr/>
            <p:nvPr/>
          </p:nvSpPr>
          <p:spPr>
            <a:xfrm>
              <a:off x="6154439" y="1850687"/>
              <a:ext cx="1173401" cy="5695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099947" y="1773934"/>
              <a:ext cx="1323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A7468B</a:t>
              </a:r>
            </a:p>
            <a:p>
              <a:pPr algn="ctr"/>
              <a:r>
                <a:rPr lang="en-US" dirty="0" smtClean="0"/>
                <a:t>(</a:t>
              </a:r>
              <a:r>
                <a:rPr lang="ru-RU" dirty="0" smtClean="0"/>
                <a:t>переходник</a:t>
              </a:r>
              <a:r>
                <a:rPr lang="en-US" dirty="0" smtClean="0"/>
                <a:t>)</a:t>
              </a:r>
              <a:endParaRPr lang="ru-RU" dirty="0"/>
            </a:p>
          </p:txBody>
        </p:sp>
      </p:grpSp>
      <p:cxnSp>
        <p:nvCxnSpPr>
          <p:cNvPr id="112" name="Соединительная линия уступом 111"/>
          <p:cNvCxnSpPr>
            <a:endCxn id="111" idx="1"/>
          </p:cNvCxnSpPr>
          <p:nvPr/>
        </p:nvCxnSpPr>
        <p:spPr>
          <a:xfrm>
            <a:off x="4384934" y="2400319"/>
            <a:ext cx="1275411" cy="433133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Группа 115"/>
          <p:cNvGrpSpPr/>
          <p:nvPr/>
        </p:nvGrpSpPr>
        <p:grpSpPr>
          <a:xfrm>
            <a:off x="7730118" y="2648785"/>
            <a:ext cx="1471749" cy="369332"/>
            <a:chOff x="8217799" y="1137712"/>
            <a:chExt cx="1471749" cy="369332"/>
          </a:xfrm>
        </p:grpSpPr>
        <p:sp>
          <p:nvSpPr>
            <p:cNvPr id="117" name="Прямоугольник 116"/>
            <p:cNvSpPr/>
            <p:nvPr/>
          </p:nvSpPr>
          <p:spPr>
            <a:xfrm>
              <a:off x="8217799" y="1137712"/>
              <a:ext cx="1471749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283112" y="1137712"/>
              <a:ext cx="14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V1740 ADC</a:t>
              </a:r>
              <a:endParaRPr lang="ru-RU" dirty="0"/>
            </a:p>
          </p:txBody>
        </p:sp>
      </p:grpSp>
      <p:cxnSp>
        <p:nvCxnSpPr>
          <p:cNvPr id="119" name="Прямая соединительная линия 118"/>
          <p:cNvCxnSpPr/>
          <p:nvPr/>
        </p:nvCxnSpPr>
        <p:spPr>
          <a:xfrm flipV="1">
            <a:off x="7065500" y="2934639"/>
            <a:ext cx="655779" cy="316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/>
          <p:cNvCxnSpPr/>
          <p:nvPr/>
        </p:nvCxnSpPr>
        <p:spPr>
          <a:xfrm>
            <a:off x="3758373" y="4673136"/>
            <a:ext cx="853898" cy="4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Соединительная линия уступом 125"/>
          <p:cNvCxnSpPr>
            <a:stCxn id="95" idx="3"/>
          </p:cNvCxnSpPr>
          <p:nvPr/>
        </p:nvCxnSpPr>
        <p:spPr>
          <a:xfrm flipH="1">
            <a:off x="3960453" y="2054402"/>
            <a:ext cx="5241415" cy="2354716"/>
          </a:xfrm>
          <a:prstGeom prst="bentConnector3">
            <a:avLst>
              <a:gd name="adj1" fmla="val -12502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Соединительная линия уступом 128"/>
          <p:cNvCxnSpPr>
            <a:stCxn id="117" idx="3"/>
          </p:cNvCxnSpPr>
          <p:nvPr/>
        </p:nvCxnSpPr>
        <p:spPr>
          <a:xfrm flipH="1">
            <a:off x="4421433" y="2833451"/>
            <a:ext cx="4780434" cy="1370323"/>
          </a:xfrm>
          <a:prstGeom prst="bentConnector3">
            <a:avLst>
              <a:gd name="adj1" fmla="val -4782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Группа 135"/>
          <p:cNvGrpSpPr/>
          <p:nvPr/>
        </p:nvGrpSpPr>
        <p:grpSpPr>
          <a:xfrm>
            <a:off x="636920" y="4203774"/>
            <a:ext cx="1042738" cy="369332"/>
            <a:chOff x="700580" y="1202748"/>
            <a:chExt cx="1042738" cy="369332"/>
          </a:xfrm>
        </p:grpSpPr>
        <p:sp>
          <p:nvSpPr>
            <p:cNvPr id="137" name="Прямоугольник 136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65893" y="1202748"/>
              <a:ext cx="977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THGEM</a:t>
              </a:r>
              <a:endParaRPr lang="ru-RU" dirty="0"/>
            </a:p>
          </p:txBody>
        </p:sp>
      </p:grpSp>
      <p:grpSp>
        <p:nvGrpSpPr>
          <p:cNvPr id="139" name="Группа 138"/>
          <p:cNvGrpSpPr/>
          <p:nvPr/>
        </p:nvGrpSpPr>
        <p:grpSpPr>
          <a:xfrm>
            <a:off x="1811891" y="4203774"/>
            <a:ext cx="910505" cy="369332"/>
            <a:chOff x="700580" y="1202748"/>
            <a:chExt cx="910505" cy="369332"/>
          </a:xfrm>
        </p:grpSpPr>
        <p:sp>
          <p:nvSpPr>
            <p:cNvPr id="140" name="Прямоугольник 139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AMP</a:t>
              </a:r>
              <a:endParaRPr lang="ru-RU" dirty="0"/>
            </a:p>
          </p:txBody>
        </p:sp>
      </p:grpSp>
      <p:cxnSp>
        <p:nvCxnSpPr>
          <p:cNvPr id="142" name="Прямая соединительная линия 141"/>
          <p:cNvCxnSpPr>
            <a:endCxn id="140" idx="1"/>
          </p:cNvCxnSpPr>
          <p:nvPr/>
        </p:nvCxnSpPr>
        <p:spPr>
          <a:xfrm>
            <a:off x="1571893" y="4387521"/>
            <a:ext cx="239998" cy="91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9404341" y="1673156"/>
            <a:ext cx="5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AUX</a:t>
            </a:r>
            <a:endParaRPr lang="ru-RU" dirty="0"/>
          </a:p>
        </p:txBody>
      </p:sp>
      <p:cxnSp>
        <p:nvCxnSpPr>
          <p:cNvPr id="145" name="Соединительная линия уступом 144"/>
          <p:cNvCxnSpPr/>
          <p:nvPr/>
        </p:nvCxnSpPr>
        <p:spPr>
          <a:xfrm>
            <a:off x="2735744" y="4381709"/>
            <a:ext cx="1236249" cy="486382"/>
          </a:xfrm>
          <a:prstGeom prst="bent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Соединительная линия уступом 148"/>
          <p:cNvCxnSpPr>
            <a:endCxn id="110" idx="2"/>
          </p:cNvCxnSpPr>
          <p:nvPr/>
        </p:nvCxnSpPr>
        <p:spPr>
          <a:xfrm flipV="1">
            <a:off x="4381837" y="3152443"/>
            <a:ext cx="2012266" cy="1712724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/>
          <p:nvPr/>
        </p:nvCxnSpPr>
        <p:spPr>
          <a:xfrm flipV="1">
            <a:off x="7065501" y="2683777"/>
            <a:ext cx="655779" cy="316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Соединительная линия уступом 152"/>
          <p:cNvCxnSpPr/>
          <p:nvPr/>
        </p:nvCxnSpPr>
        <p:spPr>
          <a:xfrm>
            <a:off x="4417590" y="2761286"/>
            <a:ext cx="1279254" cy="241921"/>
          </a:xfrm>
          <a:prstGeom prst="bentConnector3">
            <a:avLst>
              <a:gd name="adj1" fmla="val 38427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Группа 162"/>
          <p:cNvGrpSpPr/>
          <p:nvPr/>
        </p:nvGrpSpPr>
        <p:grpSpPr>
          <a:xfrm>
            <a:off x="266055" y="6274004"/>
            <a:ext cx="1849780" cy="369333"/>
            <a:chOff x="1481645" y="5183495"/>
            <a:chExt cx="1849780" cy="369333"/>
          </a:xfrm>
        </p:grpSpPr>
        <p:sp>
          <p:nvSpPr>
            <p:cNvPr id="157" name="Прямоугольник 156"/>
            <p:cNvSpPr/>
            <p:nvPr/>
          </p:nvSpPr>
          <p:spPr>
            <a:xfrm>
              <a:off x="1545765" y="5240094"/>
              <a:ext cx="1702531" cy="312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481645" y="5183495"/>
              <a:ext cx="184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SiPM</a:t>
              </a:r>
              <a:r>
                <a:rPr lang="en-US" dirty="0" smtClean="0"/>
                <a:t> top matrix</a:t>
              </a:r>
              <a:endParaRPr lang="ru-RU" dirty="0"/>
            </a:p>
          </p:txBody>
        </p:sp>
      </p:grpSp>
      <p:grpSp>
        <p:nvGrpSpPr>
          <p:cNvPr id="159" name="Группа 158"/>
          <p:cNvGrpSpPr/>
          <p:nvPr/>
        </p:nvGrpSpPr>
        <p:grpSpPr>
          <a:xfrm>
            <a:off x="2528208" y="6307904"/>
            <a:ext cx="910505" cy="369332"/>
            <a:chOff x="700580" y="1202748"/>
            <a:chExt cx="910505" cy="369332"/>
          </a:xfrm>
        </p:grpSpPr>
        <p:sp>
          <p:nvSpPr>
            <p:cNvPr id="160" name="Прямоугольник 159"/>
            <p:cNvSpPr/>
            <p:nvPr/>
          </p:nvSpPr>
          <p:spPr>
            <a:xfrm>
              <a:off x="700580" y="1202748"/>
              <a:ext cx="91050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5893" y="1202748"/>
              <a:ext cx="77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AMP</a:t>
              </a:r>
              <a:endParaRPr lang="ru-RU" dirty="0"/>
            </a:p>
          </p:txBody>
        </p:sp>
      </p:grpSp>
      <p:cxnSp>
        <p:nvCxnSpPr>
          <p:cNvPr id="162" name="Прямая соединительная линия 161"/>
          <p:cNvCxnSpPr/>
          <p:nvPr/>
        </p:nvCxnSpPr>
        <p:spPr>
          <a:xfrm>
            <a:off x="2020387" y="6486970"/>
            <a:ext cx="486753" cy="91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Соединительная линия уступом 164"/>
          <p:cNvCxnSpPr>
            <a:endCxn id="118" idx="2"/>
          </p:cNvCxnSpPr>
          <p:nvPr/>
        </p:nvCxnSpPr>
        <p:spPr>
          <a:xfrm flipV="1">
            <a:off x="3460498" y="3018117"/>
            <a:ext cx="5038151" cy="3511856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Прямая со стрелкой 167"/>
          <p:cNvCxnSpPr/>
          <p:nvPr/>
        </p:nvCxnSpPr>
        <p:spPr>
          <a:xfrm rot="480000" flipH="1">
            <a:off x="4991285" y="2016877"/>
            <a:ext cx="323268" cy="4008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Прямая со стрелкой 169"/>
          <p:cNvCxnSpPr/>
          <p:nvPr/>
        </p:nvCxnSpPr>
        <p:spPr>
          <a:xfrm rot="-600000">
            <a:off x="1774937" y="1346057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Прямая со стрелкой 170"/>
          <p:cNvCxnSpPr/>
          <p:nvPr/>
        </p:nvCxnSpPr>
        <p:spPr>
          <a:xfrm rot="-600000">
            <a:off x="1758741" y="2886628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Прямая со стрелкой 171"/>
          <p:cNvCxnSpPr/>
          <p:nvPr/>
        </p:nvCxnSpPr>
        <p:spPr>
          <a:xfrm rot="-600000">
            <a:off x="1638294" y="2383338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Прямая со стрелкой 172"/>
          <p:cNvCxnSpPr/>
          <p:nvPr/>
        </p:nvCxnSpPr>
        <p:spPr>
          <a:xfrm flipV="1">
            <a:off x="1622066" y="1889528"/>
            <a:ext cx="250045" cy="1190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 стрелкой 178"/>
          <p:cNvCxnSpPr/>
          <p:nvPr/>
        </p:nvCxnSpPr>
        <p:spPr>
          <a:xfrm rot="-600000">
            <a:off x="4959134" y="1353184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Прямая со стрелкой 179"/>
          <p:cNvCxnSpPr/>
          <p:nvPr/>
        </p:nvCxnSpPr>
        <p:spPr>
          <a:xfrm rot="-480000" flipH="1">
            <a:off x="6267364" y="1557589"/>
            <a:ext cx="42455" cy="279242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Прямая со стрелкой 185"/>
          <p:cNvCxnSpPr/>
          <p:nvPr/>
        </p:nvCxnSpPr>
        <p:spPr>
          <a:xfrm rot="-600000">
            <a:off x="5253869" y="2276997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Прямая со стрелкой 186"/>
          <p:cNvCxnSpPr/>
          <p:nvPr/>
        </p:nvCxnSpPr>
        <p:spPr>
          <a:xfrm rot="-600000">
            <a:off x="5187729" y="2799565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Прямая со стрелкой 187"/>
          <p:cNvCxnSpPr/>
          <p:nvPr/>
        </p:nvCxnSpPr>
        <p:spPr>
          <a:xfrm rot="-600000">
            <a:off x="5189073" y="2957315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Прямая соединительная линия 188"/>
          <p:cNvCxnSpPr/>
          <p:nvPr/>
        </p:nvCxnSpPr>
        <p:spPr>
          <a:xfrm flipV="1">
            <a:off x="7074831" y="2818107"/>
            <a:ext cx="655779" cy="316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/>
          <p:cNvCxnSpPr/>
          <p:nvPr/>
        </p:nvCxnSpPr>
        <p:spPr>
          <a:xfrm rot="-600000">
            <a:off x="7216354" y="2645168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Прямая со стрелкой 190"/>
          <p:cNvCxnSpPr/>
          <p:nvPr/>
        </p:nvCxnSpPr>
        <p:spPr>
          <a:xfrm rot="-600000">
            <a:off x="7216355" y="2793996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Прямая со стрелкой 191"/>
          <p:cNvCxnSpPr/>
          <p:nvPr/>
        </p:nvCxnSpPr>
        <p:spPr>
          <a:xfrm rot="-600000">
            <a:off x="7217185" y="2924163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 стрелкой 193"/>
          <p:cNvCxnSpPr/>
          <p:nvPr/>
        </p:nvCxnSpPr>
        <p:spPr>
          <a:xfrm rot="-480000" flipH="1">
            <a:off x="9832932" y="2538399"/>
            <a:ext cx="42455" cy="279242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 стрелкой 194"/>
          <p:cNvCxnSpPr/>
          <p:nvPr/>
        </p:nvCxnSpPr>
        <p:spPr>
          <a:xfrm rot="-600000">
            <a:off x="5021495" y="4176737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Прямая со стрелкой 195"/>
          <p:cNvCxnSpPr/>
          <p:nvPr/>
        </p:nvCxnSpPr>
        <p:spPr>
          <a:xfrm rot="-600000">
            <a:off x="5267993" y="4832312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Прямая со стрелкой 196"/>
          <p:cNvCxnSpPr/>
          <p:nvPr/>
        </p:nvCxnSpPr>
        <p:spPr>
          <a:xfrm rot="-600000">
            <a:off x="4210859" y="6495580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Прямая соединительная линия 197"/>
          <p:cNvCxnSpPr/>
          <p:nvPr/>
        </p:nvCxnSpPr>
        <p:spPr>
          <a:xfrm>
            <a:off x="10353410" y="801852"/>
            <a:ext cx="11324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9427287" y="599105"/>
            <a:ext cx="97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Сигнал</a:t>
            </a:r>
            <a:endParaRPr lang="ru-RU" dirty="0"/>
          </a:p>
        </p:txBody>
      </p:sp>
      <p:cxnSp>
        <p:nvCxnSpPr>
          <p:cNvPr id="200" name="Прямая соединительная линия 199"/>
          <p:cNvCxnSpPr/>
          <p:nvPr/>
        </p:nvCxnSpPr>
        <p:spPr>
          <a:xfrm>
            <a:off x="10396073" y="1146302"/>
            <a:ext cx="1132457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9417956" y="976984"/>
            <a:ext cx="97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Триггер</a:t>
            </a:r>
            <a:endParaRPr lang="ru-RU" dirty="0"/>
          </a:p>
        </p:txBody>
      </p:sp>
      <p:cxnSp>
        <p:nvCxnSpPr>
          <p:cNvPr id="207" name="Соединительная линия уступом 206"/>
          <p:cNvCxnSpPr/>
          <p:nvPr/>
        </p:nvCxnSpPr>
        <p:spPr>
          <a:xfrm flipV="1">
            <a:off x="4495506" y="2424607"/>
            <a:ext cx="2590032" cy="243135"/>
          </a:xfrm>
          <a:prstGeom prst="bentConnector3">
            <a:avLst>
              <a:gd name="adj1" fmla="val 4182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Соединительная линия уступом 208"/>
          <p:cNvCxnSpPr/>
          <p:nvPr/>
        </p:nvCxnSpPr>
        <p:spPr>
          <a:xfrm flipV="1">
            <a:off x="7065500" y="2230024"/>
            <a:ext cx="1746311" cy="187699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Прямая со стрелкой 219"/>
          <p:cNvCxnSpPr/>
          <p:nvPr/>
        </p:nvCxnSpPr>
        <p:spPr>
          <a:xfrm rot="-600000">
            <a:off x="6584174" y="2391538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Соединительная линия уступом 220"/>
          <p:cNvCxnSpPr/>
          <p:nvPr/>
        </p:nvCxnSpPr>
        <p:spPr>
          <a:xfrm flipV="1">
            <a:off x="4385992" y="2145169"/>
            <a:ext cx="4825254" cy="3065578"/>
          </a:xfrm>
          <a:prstGeom prst="bentConnector3">
            <a:avLst>
              <a:gd name="adj1" fmla="val 12755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Прямая со стрелкой 227"/>
          <p:cNvCxnSpPr/>
          <p:nvPr/>
        </p:nvCxnSpPr>
        <p:spPr>
          <a:xfrm rot="-600000">
            <a:off x="5267993" y="5188933"/>
            <a:ext cx="354073" cy="65707"/>
          </a:xfrm>
          <a:prstGeom prst="straightConnector1">
            <a:avLst/>
          </a:prstGeom>
          <a:ln w="349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210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event_x-ray_5_thmV,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9" y="783771"/>
            <a:ext cx="5727698" cy="31904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882" y="689590"/>
            <a:ext cx="5784979" cy="316658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484675" y="1346403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78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101834 ns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1" y="4011291"/>
            <a:ext cx="4910869" cy="28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7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event_x-ray_4_thmV,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783772"/>
            <a:ext cx="5855857" cy="33496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87" y="799919"/>
            <a:ext cx="5788746" cy="333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87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event_x-ray_4_thmV,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905" y="619018"/>
            <a:ext cx="5896948" cy="316726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484675" y="1346403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90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119000 ns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42" y="758166"/>
            <a:ext cx="5447474" cy="30281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26" y="3884923"/>
            <a:ext cx="4958941" cy="28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0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1PMT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319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7" y="961053"/>
            <a:ext cx="5692774" cy="3267949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event_x-ray_20_thmV,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16" y="863358"/>
            <a:ext cx="6027575" cy="346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98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event_x-ray_20_thmV,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410" y="745533"/>
            <a:ext cx="5699231" cy="310745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436397" y="1518701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43500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71030 ns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9" y="783771"/>
            <a:ext cx="5771912" cy="320477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52" y="3940443"/>
            <a:ext cx="5022668" cy="29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69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event_x-ray_18_small_2,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044"/>
            <a:ext cx="5923586" cy="34060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06" y="1063689"/>
            <a:ext cx="5673085" cy="325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7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event_x-ray_18_small_2,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2" y="783771"/>
            <a:ext cx="5779680" cy="32190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00" y="3965510"/>
            <a:ext cx="4951004" cy="28662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21" y="718132"/>
            <a:ext cx="5768689" cy="31693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969866" y="1440584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46000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72560 ns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7725747" y="1562876"/>
            <a:ext cx="55984" cy="111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8522175" y="1542377"/>
            <a:ext cx="165172" cy="121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8969865" y="1748715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 &lt; 2E6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095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890267"/>
            <a:ext cx="5627622" cy="32157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3" y="987141"/>
            <a:ext cx="5535190" cy="3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41" y="668127"/>
            <a:ext cx="5782592" cy="319474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025850" y="1324940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45000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72260 ns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7912359" y="1578856"/>
            <a:ext cx="55984" cy="111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89" y="740589"/>
            <a:ext cx="5634393" cy="31222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78976"/>
            <a:ext cx="5178490" cy="29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81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Описание каналов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130" y="859352"/>
            <a:ext cx="56954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Ch_0 – </a:t>
            </a:r>
            <a:r>
              <a:rPr lang="ru-RU" dirty="0" smtClean="0"/>
              <a:t>сумма 3-х ФЭУ</a:t>
            </a:r>
          </a:p>
          <a:p>
            <a:r>
              <a:rPr lang="en-US" dirty="0" smtClean="0"/>
              <a:t>Ch_1 </a:t>
            </a:r>
            <a:r>
              <a:rPr lang="ru-RU" dirty="0" smtClean="0"/>
              <a:t>– один ФЭУ</a:t>
            </a:r>
          </a:p>
          <a:p>
            <a:r>
              <a:rPr lang="en-US" dirty="0" err="1" smtClean="0"/>
              <a:t>Ch</a:t>
            </a:r>
            <a:r>
              <a:rPr lang="en-US" dirty="0" smtClean="0"/>
              <a:t>_</a:t>
            </a:r>
            <a:r>
              <a:rPr lang="ru-RU" dirty="0" smtClean="0"/>
              <a:t>2 – сигнал с </a:t>
            </a:r>
            <a:r>
              <a:rPr lang="en-US" dirty="0" smtClean="0"/>
              <a:t>THGEM</a:t>
            </a:r>
            <a:endParaRPr lang="ru-RU" dirty="0" smtClean="0"/>
          </a:p>
          <a:p>
            <a:endParaRPr lang="ru-RU" dirty="0"/>
          </a:p>
          <a:p>
            <a:r>
              <a:rPr lang="en-US" dirty="0" err="1" smtClean="0"/>
              <a:t>Ch</a:t>
            </a:r>
            <a:r>
              <a:rPr lang="en-US" dirty="0" smtClean="0"/>
              <a:t>_</a:t>
            </a:r>
            <a:r>
              <a:rPr lang="ru-RU" dirty="0" smtClean="0"/>
              <a:t>32 - </a:t>
            </a:r>
            <a:r>
              <a:rPr lang="en-US" dirty="0" err="1" smtClean="0"/>
              <a:t>Ch</a:t>
            </a:r>
            <a:r>
              <a:rPr lang="en-US" dirty="0" smtClean="0"/>
              <a:t>_</a:t>
            </a:r>
            <a:r>
              <a:rPr lang="ru-RU" dirty="0" smtClean="0"/>
              <a:t>63 – сигнал с </a:t>
            </a:r>
            <a:r>
              <a:rPr lang="en-US" dirty="0" err="1" smtClean="0"/>
              <a:t>SiPM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89840"/>
              </p:ext>
            </p:extLst>
          </p:nvPr>
        </p:nvGraphicFramePr>
        <p:xfrm>
          <a:off x="4402903" y="1227909"/>
          <a:ext cx="7008152" cy="5527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857"/>
                <a:gridCol w="470263"/>
                <a:gridCol w="574766"/>
                <a:gridCol w="765492"/>
                <a:gridCol w="765492"/>
                <a:gridCol w="765492"/>
                <a:gridCol w="791361"/>
                <a:gridCol w="783772"/>
                <a:gridCol w="583474"/>
                <a:gridCol w="470263"/>
                <a:gridCol w="502920"/>
              </a:tblGrid>
              <a:tr h="427267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1(0)</a:t>
                      </a:r>
                      <a:endParaRPr lang="ru-RU" sz="1600" dirty="0" smtClean="0"/>
                    </a:p>
                    <a:p>
                      <a:pPr algn="ctr"/>
                      <a:r>
                        <a:rPr lang="en-US" sz="1600" dirty="0" smtClean="0"/>
                        <a:t>[32]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2(1)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[33]</a:t>
                      </a:r>
                      <a:endParaRPr lang="ru-RU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3(16)</a:t>
                      </a:r>
                      <a:endParaRPr lang="ru-RU" sz="1600" dirty="0" smtClean="0"/>
                    </a:p>
                    <a:p>
                      <a:pPr algn="ctr"/>
                      <a:r>
                        <a:rPr lang="en-US" sz="1600" dirty="0" smtClean="0"/>
                        <a:t>[48]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4(17)</a:t>
                      </a:r>
                    </a:p>
                    <a:p>
                      <a:pPr algn="ctr"/>
                      <a:r>
                        <a:rPr lang="en-US" sz="1600" dirty="0" smtClean="0"/>
                        <a:t>[49]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5(2)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[34]</a:t>
                      </a:r>
                      <a:endParaRPr lang="ru-RU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4767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6(3)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[35]</a:t>
                      </a:r>
                      <a:endParaRPr lang="ru-RU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7(</a:t>
                      </a:r>
                      <a:r>
                        <a:rPr lang="ru-RU" sz="1600" dirty="0" smtClean="0"/>
                        <a:t>18</a:t>
                      </a:r>
                      <a:r>
                        <a:rPr lang="en-US" sz="1600" dirty="0" smtClean="0"/>
                        <a:t>)</a:t>
                      </a:r>
                    </a:p>
                    <a:p>
                      <a:pPr algn="ctr"/>
                      <a:r>
                        <a:rPr lang="en-US" sz="1600" dirty="0" smtClean="0"/>
                        <a:t>[50]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</a:t>
                      </a:r>
                      <a:r>
                        <a:rPr lang="ru-RU" sz="1600" dirty="0" smtClean="0"/>
                        <a:t>(19)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[51]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9(4)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[36]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10(5)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[37]</a:t>
                      </a:r>
                      <a:endParaRPr lang="ru-RU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</a:t>
                      </a:r>
                      <a:r>
                        <a:rPr lang="ru-RU" sz="1600" dirty="0" smtClean="0"/>
                        <a:t>(20)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[52]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</a:t>
                      </a:r>
                      <a:r>
                        <a:rPr lang="ru-RU" sz="1600" dirty="0" smtClean="0"/>
                        <a:t>(21)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[53]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</a:t>
                      </a:r>
                      <a:r>
                        <a:rPr lang="ru-RU" sz="1600" dirty="0" smtClean="0"/>
                        <a:t>(6)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[38]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14</a:t>
                      </a:r>
                      <a:r>
                        <a:rPr lang="ru-RU" sz="1600" dirty="0" smtClean="0"/>
                        <a:t>(7)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[39]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15</a:t>
                      </a:r>
                      <a:r>
                        <a:rPr lang="ru-RU" sz="1600" dirty="0" smtClean="0"/>
                        <a:t>(22)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[54]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</a:t>
                      </a:r>
                      <a:r>
                        <a:rPr lang="ru-RU" sz="1600" dirty="0" smtClean="0"/>
                        <a:t>(23)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[55]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</a:t>
                      </a:r>
                      <a:r>
                        <a:rPr lang="ru-RU" sz="1600" dirty="0" smtClean="0"/>
                        <a:t>(8)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[40]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18</a:t>
                      </a:r>
                      <a:r>
                        <a:rPr lang="ru-RU" sz="1600" dirty="0" smtClean="0"/>
                        <a:t>(9)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[41]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19</a:t>
                      </a:r>
                      <a:r>
                        <a:rPr lang="ru-RU" sz="1600" dirty="0" smtClean="0"/>
                        <a:t>(24)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[56]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</a:t>
                      </a:r>
                      <a:r>
                        <a:rPr lang="ru-RU" sz="1600" dirty="0" smtClean="0"/>
                        <a:t>(25)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[57]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21</a:t>
                      </a:r>
                      <a:r>
                        <a:rPr lang="ru-RU" sz="1600" dirty="0" smtClean="0"/>
                        <a:t>(10)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</a:t>
                      </a:r>
                      <a:r>
                        <a:rPr lang="en-US" sz="1600" dirty="0" smtClean="0"/>
                        <a:t>42]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22</a:t>
                      </a:r>
                      <a:r>
                        <a:rPr lang="ru-RU" sz="1600" dirty="0" smtClean="0"/>
                        <a:t>(11)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</a:t>
                      </a:r>
                      <a:r>
                        <a:rPr lang="en-US" sz="1600" dirty="0" smtClean="0"/>
                        <a:t>43]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23</a:t>
                      </a:r>
                      <a:r>
                        <a:rPr lang="ru-RU" sz="1600" dirty="0" smtClean="0"/>
                        <a:t>(26)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[58]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24</a:t>
                      </a:r>
                      <a:r>
                        <a:rPr lang="ru-RU" sz="1600" dirty="0" smtClean="0"/>
                        <a:t>(27)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[59]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</a:t>
                      </a:r>
                      <a:r>
                        <a:rPr lang="ru-RU" sz="1600" dirty="0" smtClean="0"/>
                        <a:t>(12)</a:t>
                      </a:r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[</a:t>
                      </a:r>
                      <a:r>
                        <a:rPr lang="en-US" sz="1600" dirty="0" smtClean="0"/>
                        <a:t>44]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267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58877"/>
              </p:ext>
            </p:extLst>
          </p:nvPr>
        </p:nvGraphicFramePr>
        <p:xfrm>
          <a:off x="7153542" y="735883"/>
          <a:ext cx="51380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6"/>
              </a:tblGrid>
              <a:tr h="3340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76086" y="732311"/>
            <a:ext cx="256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Неподключенный канал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16333"/>
              </p:ext>
            </p:extLst>
          </p:nvPr>
        </p:nvGraphicFramePr>
        <p:xfrm>
          <a:off x="10896149" y="735883"/>
          <a:ext cx="51380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806"/>
              </a:tblGrid>
              <a:tr h="3340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A9D18E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18693" y="732311"/>
            <a:ext cx="256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Подключенный канал</a:t>
            </a:r>
            <a:endParaRPr lang="ru-RU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83709"/>
              </p:ext>
            </p:extLst>
          </p:nvPr>
        </p:nvGraphicFramePr>
        <p:xfrm>
          <a:off x="2955833" y="2880605"/>
          <a:ext cx="893357" cy="72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57"/>
              </a:tblGrid>
              <a:tr h="7267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(6)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[38]</a:t>
                      </a:r>
                      <a:endParaRPr lang="ru-RU" dirty="0"/>
                    </a:p>
                  </a:txBody>
                  <a:tcPr>
                    <a:solidFill>
                      <a:srgbClr val="A9D18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8130" y="3611719"/>
            <a:ext cx="41679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 – </a:t>
            </a:r>
            <a:r>
              <a:rPr lang="ru-RU" dirty="0" smtClean="0"/>
              <a:t>физический номер расположения </a:t>
            </a:r>
            <a:r>
              <a:rPr lang="en-US" dirty="0" err="1" smtClean="0"/>
              <a:t>SiPM</a:t>
            </a:r>
            <a:r>
              <a:rPr lang="en-US" dirty="0" smtClean="0"/>
              <a:t> </a:t>
            </a:r>
            <a:r>
              <a:rPr lang="ru-RU" dirty="0" smtClean="0"/>
              <a:t>на матрице. Номера идут последовательно от 1 до 25</a:t>
            </a:r>
          </a:p>
          <a:p>
            <a:endParaRPr lang="ru-RU" dirty="0"/>
          </a:p>
          <a:p>
            <a:r>
              <a:rPr lang="ru-RU" dirty="0" smtClean="0"/>
              <a:t>(6) – номер канала при подключении на нижний разъем </a:t>
            </a:r>
            <a:r>
              <a:rPr lang="en-US" dirty="0" smtClean="0"/>
              <a:t>v1740</a:t>
            </a:r>
          </a:p>
          <a:p>
            <a:endParaRPr lang="en-US" dirty="0"/>
          </a:p>
          <a:p>
            <a:r>
              <a:rPr lang="en-US" dirty="0" smtClean="0"/>
              <a:t>[38] - </a:t>
            </a:r>
            <a:r>
              <a:rPr lang="ru-RU" dirty="0" smtClean="0"/>
              <a:t>номер канала при подключении на верхний разъем </a:t>
            </a:r>
            <a:r>
              <a:rPr lang="en-US" dirty="0" smtClean="0"/>
              <a:t>v1740.</a:t>
            </a:r>
          </a:p>
          <a:p>
            <a:r>
              <a:rPr lang="en-US" dirty="0" smtClean="0"/>
              <a:t>[j] = (</a:t>
            </a:r>
            <a:r>
              <a:rPr lang="en-US" dirty="0" err="1" smtClean="0"/>
              <a:t>i</a:t>
            </a:r>
            <a:r>
              <a:rPr lang="en-US" dirty="0" smtClean="0"/>
              <a:t>) + 32</a:t>
            </a:r>
          </a:p>
          <a:p>
            <a:r>
              <a:rPr lang="ru-RU" dirty="0" smtClean="0"/>
              <a:t>Это наш случай.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406887" y="3059315"/>
            <a:ext cx="148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Легенда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389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event_x-ray_14_thmV,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" y="783771"/>
            <a:ext cx="5729247" cy="32855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68" y="799192"/>
            <a:ext cx="5683781" cy="32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0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75" y="709126"/>
            <a:ext cx="5585928" cy="304627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event_x-ray_14_thmV,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025850" y="1324940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47400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75600 ns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8173616" y="1324940"/>
            <a:ext cx="74645" cy="102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8920066" y="1250302"/>
            <a:ext cx="9330" cy="98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5" y="783771"/>
            <a:ext cx="5605208" cy="310611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44" y="3973471"/>
            <a:ext cx="4991879" cy="28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48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event_x-ray_12_thmV,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722"/>
            <a:ext cx="5678193" cy="32326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45" y="971744"/>
            <a:ext cx="5597084" cy="32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984" y="638713"/>
            <a:ext cx="5824569" cy="3183274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event_x-ray_12_thmV,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55861" y="1217427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58000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77000 ns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8285585" y="1101015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8941839" y="1292292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9185269" y="153566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 &gt; 15000 &amp;&amp;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 &lt; 300E3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8" y="755976"/>
            <a:ext cx="5494063" cy="306601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59" y="3939204"/>
            <a:ext cx="4982776" cy="289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846"/>
            <a:ext cx="5576742" cy="31909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46" y="923846"/>
            <a:ext cx="5560073" cy="32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363" y="783771"/>
            <a:ext cx="5299108" cy="290434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333142" y="1313626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58000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76200 ns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413025" y="3085714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run_id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 2954 &amp;&amp;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run_id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3032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8612155" y="1172940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9165771" y="1213370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49" y="809058"/>
            <a:ext cx="5149937" cy="287128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4" y="4271880"/>
            <a:ext cx="4034358" cy="23404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163" y="4289031"/>
            <a:ext cx="3988325" cy="22934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13" y="4283291"/>
            <a:ext cx="3927502" cy="22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8" y="783771"/>
            <a:ext cx="8768565" cy="478660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20312" y="1567542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58000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76200 ns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499360" y="2135010"/>
            <a:ext cx="3469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run_id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 2954 &amp;&amp;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run_id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3032 &amp;&amp;</a:t>
            </a: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integral &gt; 0 &amp;&amp; integral &lt; 220E3</a:t>
            </a:r>
            <a:endParaRPr lang="ru-RU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83643" y="1390650"/>
            <a:ext cx="30226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Значительный вклад систематической ошибки:</a:t>
            </a:r>
          </a:p>
          <a:p>
            <a:endParaRPr lang="ru-RU" dirty="0"/>
          </a:p>
          <a:p>
            <a:pPr marL="342900" indent="-342900">
              <a:buAutoNum type="arabicParenR"/>
            </a:pPr>
            <a:r>
              <a:rPr lang="ru-RU" dirty="0" smtClean="0"/>
              <a:t>Откуда начинать интегрировать?</a:t>
            </a:r>
          </a:p>
          <a:p>
            <a:pPr marL="342900" indent="-342900">
              <a:buAutoNum type="arabicParenR"/>
            </a:pPr>
            <a:endParaRPr lang="ru-RU" dirty="0"/>
          </a:p>
          <a:p>
            <a:pPr marL="342900" indent="-342900">
              <a:buAutoNum type="arabicParenR"/>
            </a:pPr>
            <a:r>
              <a:rPr lang="ru-RU" dirty="0" smtClean="0"/>
              <a:t>Какие пределы выбирать для </a:t>
            </a:r>
            <a:r>
              <a:rPr lang="ru-RU" dirty="0" err="1" smtClean="0"/>
              <a:t>фитирования</a:t>
            </a:r>
            <a:r>
              <a:rPr lang="ru-RU" dirty="0" smtClean="0"/>
              <a:t>?</a:t>
            </a:r>
          </a:p>
          <a:p>
            <a:pPr marL="342900" indent="-342900">
              <a:buAutoNum type="arabicParenR"/>
            </a:pPr>
            <a:endParaRPr lang="ru-RU" dirty="0"/>
          </a:p>
          <a:p>
            <a:pPr marL="342900" indent="-342900">
              <a:buAutoNum type="arabicParenR"/>
            </a:pPr>
            <a:r>
              <a:rPr lang="ru-RU" dirty="0" smtClean="0"/>
              <a:t>Если интегрировать усредненное значение, то при каких условиях отбора?</a:t>
            </a:r>
          </a:p>
          <a:p>
            <a:pPr marL="342900" indent="-342900">
              <a:buAutoNum type="arabicParenR"/>
            </a:pPr>
            <a:endParaRPr lang="ru-RU" dirty="0"/>
          </a:p>
          <a:p>
            <a:r>
              <a:rPr lang="ru-RU" dirty="0" smtClean="0"/>
              <a:t>Ошибка интеграла будет </a:t>
            </a:r>
            <a:r>
              <a:rPr lang="en-US" dirty="0" smtClean="0"/>
              <a:t>~30%</a:t>
            </a:r>
            <a:endParaRPr lang="ru-RU" dirty="0" smtClean="0"/>
          </a:p>
          <a:p>
            <a:pPr marL="342900" indent="-342900">
              <a:buAutoNum type="arabicParenR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07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event_x-ray_10_thmV_recalib,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533"/>
            <a:ext cx="5655651" cy="32501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115768"/>
            <a:ext cx="5581650" cy="32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39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event_x-ray_10_thmV_recalib,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40" y="783771"/>
            <a:ext cx="5806460" cy="317182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288770" y="1440584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46000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76200 ns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8031130" y="2058765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7" y="4070277"/>
            <a:ext cx="4795928" cy="27877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68" y="834825"/>
            <a:ext cx="5578782" cy="312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3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event_x-ray_9_thmV,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" y="1012371"/>
            <a:ext cx="5598385" cy="31881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1013002"/>
            <a:ext cx="5567362" cy="318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3PMT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0108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event_x-ray_9_thmV,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675" y="809933"/>
            <a:ext cx="5486400" cy="299815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286875" y="1440584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49000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79000 ns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809933"/>
            <a:ext cx="5376861" cy="297199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50" y="4000500"/>
            <a:ext cx="4792860" cy="27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39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event_x-ray_8_thmV,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1" y="962025"/>
            <a:ext cx="5534359" cy="31813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051495"/>
            <a:ext cx="5400675" cy="310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95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event_x-ray_8_thmV,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647700"/>
            <a:ext cx="5419725" cy="289520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401175" y="1177555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48000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81830 ns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2" y="4048124"/>
            <a:ext cx="4844411" cy="28098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1" y="702381"/>
            <a:ext cx="5512148" cy="305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3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event_x-ray_7_thmV,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6" y="783771"/>
            <a:ext cx="5811141" cy="33310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514" y="882082"/>
            <a:ext cx="5538698" cy="31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4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event_x-ray_7_thmV,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783771"/>
            <a:ext cx="5553075" cy="30233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401175" y="1177555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55000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86100 ns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06" y="4010025"/>
            <a:ext cx="4865131" cy="28177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4" y="783771"/>
            <a:ext cx="5595461" cy="31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5" y="1009650"/>
            <a:ext cx="5561205" cy="31294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30" y="1076325"/>
            <a:ext cx="5562194" cy="31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0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734" y="638175"/>
            <a:ext cx="5631303" cy="30861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496425" y="1168030"/>
            <a:ext cx="2537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60000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93000 ns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4130"/>
            <a:ext cx="4087890" cy="22762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890" y="4254130"/>
            <a:ext cx="4075599" cy="22762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881" y="4349381"/>
            <a:ext cx="3909960" cy="21847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99" y="752789"/>
            <a:ext cx="5554189" cy="30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7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event_x-ray_5_thmV,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" y="716874"/>
            <a:ext cx="5957752" cy="34323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67" y="771214"/>
            <a:ext cx="5887617" cy="34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event_x-ray_5_thmV,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64" y="653143"/>
            <a:ext cx="5910012" cy="32283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309826" y="1056040"/>
            <a:ext cx="253790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80000 to 104400 ns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  <a:p>
            <a:endParaRPr lang="en-US" sz="105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" y="4506685"/>
            <a:ext cx="4052852" cy="2257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5233" y="4851918"/>
            <a:ext cx="89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 bins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153" y="4506685"/>
            <a:ext cx="4047550" cy="22570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8085" y="4851918"/>
            <a:ext cx="89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 bins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026" y="4506685"/>
            <a:ext cx="4036573" cy="22570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99971" y="4943277"/>
            <a:ext cx="89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 bins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50" y="719730"/>
            <a:ext cx="5819965" cy="322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event_x-ray_4_thmV,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0" y="783771"/>
            <a:ext cx="5615570" cy="32223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59" y="783771"/>
            <a:ext cx="5649433" cy="32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9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event_x-ray_20_thmV,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4" y="888274"/>
            <a:ext cx="5240072" cy="3056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8688" y="2596079"/>
            <a:ext cx="203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Отключали пушку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09" y="888275"/>
            <a:ext cx="5317114" cy="30628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15" y="3995813"/>
            <a:ext cx="4918001" cy="28621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536" y="3902247"/>
            <a:ext cx="4286796" cy="2955754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H="1">
            <a:off x="1402080" y="3033107"/>
            <a:ext cx="254425" cy="319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2203837" y="2990826"/>
            <a:ext cx="99578" cy="36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3093280" y="3034369"/>
            <a:ext cx="368378" cy="38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1198688" y="4527410"/>
            <a:ext cx="21018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35000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69500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  <a:endParaRPr lang="ru-RU" sz="12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1262743" y="2990826"/>
            <a:ext cx="673375" cy="140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3180551" y="2900942"/>
            <a:ext cx="1438269" cy="45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952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84" y="656812"/>
            <a:ext cx="5995771" cy="3280705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11292840" cy="7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event_x-ray_4_thmV,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1PMT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880441" y="1186668"/>
            <a:ext cx="273617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94000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130000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  <a:p>
            <a:endParaRPr lang="en-US" sz="105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" y="4404050"/>
            <a:ext cx="3874535" cy="2164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869" y="4954555"/>
            <a:ext cx="136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bins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907" y="4404050"/>
            <a:ext cx="3897868" cy="21647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50831" y="4954555"/>
            <a:ext cx="136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bins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658" y="4369240"/>
            <a:ext cx="3925501" cy="21995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94466" y="4954555"/>
            <a:ext cx="136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500 bins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55" y="849086"/>
            <a:ext cx="5889590" cy="32867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64326" y="5576987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Интеграл не определен</a:t>
            </a:r>
            <a:r>
              <a:rPr lang="en-US" dirty="0" smtClean="0"/>
              <a:t>; &lt; 30 </a:t>
            </a:r>
            <a:r>
              <a:rPr lang="en-US" dirty="0" err="1" smtClean="0"/>
              <a:t>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6928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5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event_x-ray_20_thmV,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3" y="783771"/>
            <a:ext cx="5809861" cy="317555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207011" y="1279001"/>
            <a:ext cx="7690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8" y="871117"/>
            <a:ext cx="5383536" cy="30008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69" y="4002288"/>
            <a:ext cx="5837855" cy="272980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6681214" y="6081380"/>
            <a:ext cx="526196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Integral &lt; 200E3; 90 events; </a:t>
            </a:r>
          </a:p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Можно было бы понять форму наводки, но не хватает статистики</a:t>
            </a:r>
            <a:endParaRPr lang="en-US" sz="105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7710215" y="3107450"/>
            <a:ext cx="80473" cy="34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532309" y="3499192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72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8644930" y="2249560"/>
            <a:ext cx="352850" cy="74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8738920" y="1957277"/>
            <a:ext cx="8045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67316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11" y="3929136"/>
            <a:ext cx="5084963" cy="28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471" y="605672"/>
            <a:ext cx="5867529" cy="3201412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event_x-ray_18_small_2,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573201" y="1135527"/>
            <a:ext cx="7196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6" y="817399"/>
            <a:ext cx="5617181" cy="3109165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H="1" flipV="1">
            <a:off x="7774223" y="2781360"/>
            <a:ext cx="147198" cy="54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623749" y="3365127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76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8699794" y="2037350"/>
            <a:ext cx="352850" cy="74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8793784" y="1745067"/>
            <a:ext cx="8045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68200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17" y="3926564"/>
            <a:ext cx="5108118" cy="28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event_x-ray_16_thmV,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40" y="606489"/>
            <a:ext cx="5733021" cy="313508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950583" y="1055745"/>
            <a:ext cx="7478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4" y="783771"/>
            <a:ext cx="5455142" cy="3022953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H="1" flipV="1">
            <a:off x="7737647" y="2625912"/>
            <a:ext cx="147198" cy="54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7587173" y="3209679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68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8715856" y="1831965"/>
            <a:ext cx="352850" cy="74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8809846" y="1539682"/>
            <a:ext cx="8045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69390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81" y="3870520"/>
            <a:ext cx="5159065" cy="29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</a:t>
            </a:r>
            <a:r>
              <a:rPr lang="ru-RU" dirty="0" smtClean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thmV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52" y="630234"/>
            <a:ext cx="5289388" cy="2880020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593711" y="2377839"/>
            <a:ext cx="147198" cy="54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8538093" y="1633829"/>
            <a:ext cx="352850" cy="74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8632083" y="1341546"/>
            <a:ext cx="8045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71605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8" y="783771"/>
            <a:ext cx="5164114" cy="285706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443237" y="2961606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36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9854404" y="1097556"/>
            <a:ext cx="9995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" y="3768447"/>
            <a:ext cx="5304694" cy="30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</a:t>
            </a:r>
            <a:r>
              <a:rPr lang="ru-RU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thmV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159" y="578604"/>
            <a:ext cx="5861640" cy="32004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604204" y="1095083"/>
            <a:ext cx="7998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8267700" y="1387242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8820150" y="1406292"/>
            <a:ext cx="9330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" y="3746389"/>
            <a:ext cx="5370195" cy="31116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763056"/>
            <a:ext cx="5439983" cy="301594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48232" y="4244459"/>
            <a:ext cx="2314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5</a:t>
            </a:r>
            <a:r>
              <a:rPr lang="ru-RU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750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 to </a:t>
            </a:r>
            <a:r>
              <a:rPr lang="ru-RU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74505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653549" y="3208718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36900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7653549" y="2460990"/>
            <a:ext cx="56955" cy="93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958199" y="1054367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ru-RU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750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8731004" y="1181325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74505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880" y="3876275"/>
            <a:ext cx="5127195" cy="2973588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6803389" y="4215798"/>
            <a:ext cx="2314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36900 to </a:t>
            </a:r>
            <a:r>
              <a:rPr lang="ru-RU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74505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438718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92" y="590550"/>
            <a:ext cx="6122607" cy="3267075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event_x-ray_10_thmV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H="1" flipV="1">
            <a:off x="7552252" y="2724539"/>
            <a:ext cx="248723" cy="5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7676613" y="3317959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37000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8867775" y="1542775"/>
            <a:ext cx="618930" cy="11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9196449" y="1181325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78250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0604204" y="1095083"/>
            <a:ext cx="7998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914512"/>
            <a:ext cx="5107367" cy="29434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90" y="783771"/>
            <a:ext cx="5619777" cy="313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19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event_x-ray_10_thmV_recalib,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783771"/>
            <a:ext cx="5800725" cy="3177402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799902" y="2867414"/>
            <a:ext cx="248723" cy="5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7924263" y="3460834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37000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9029700" y="1567542"/>
            <a:ext cx="618930" cy="11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9358374" y="1206092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78250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0520370" y="1440584"/>
            <a:ext cx="7998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 cuts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4" y="4126309"/>
            <a:ext cx="4692615" cy="27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event_x-ray_9_thmV,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952" y="647700"/>
            <a:ext cx="5700048" cy="3105150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885627" y="2772164"/>
            <a:ext cx="248723" cy="5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8009988" y="3365584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37400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9144000" y="1638414"/>
            <a:ext cx="618930" cy="11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9472674" y="1276964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79360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28" y="3893394"/>
            <a:ext cx="5174792" cy="299084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3" y="904875"/>
            <a:ext cx="5403641" cy="29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240" y="783771"/>
            <a:ext cx="4492534" cy="3142384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event_x-ray_18_small_2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98524" y="2354963"/>
            <a:ext cx="241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Тут все равномерно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46" y="783771"/>
            <a:ext cx="4354435" cy="302917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55395" y="6063326"/>
            <a:ext cx="21018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35000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69500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78611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event_x-ray_8_thmV,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643609"/>
            <a:ext cx="6019799" cy="3208199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7637977" y="2819789"/>
            <a:ext cx="248723" cy="5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7762338" y="3413209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37400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9105900" y="1638414"/>
            <a:ext cx="657030" cy="118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9472674" y="1276964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83820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4825"/>
            <a:ext cx="3854681" cy="22288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46" y="4314826"/>
            <a:ext cx="3857001" cy="22288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832" y="4279040"/>
            <a:ext cx="3966488" cy="230041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840" y="760752"/>
            <a:ext cx="5975287" cy="33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event_x-ray_7_thmV,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712175"/>
            <a:ext cx="5695950" cy="3126399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885628" y="2857889"/>
            <a:ext cx="124360" cy="46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7885628" y="3324351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37400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9363075" y="1644098"/>
            <a:ext cx="657030" cy="118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9729849" y="1282648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87560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9" y="4562474"/>
            <a:ext cx="3873522" cy="219810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411" y="4612981"/>
            <a:ext cx="3705225" cy="21476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627" y="4548220"/>
            <a:ext cx="3987379" cy="231114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0" y="824183"/>
            <a:ext cx="6235186" cy="34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event_x-ray_6_thmV,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581025"/>
            <a:ext cx="5905500" cy="3215178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733228" y="2715014"/>
            <a:ext cx="124360" cy="46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7733228" y="3181476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37450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9439275" y="1518574"/>
            <a:ext cx="657030" cy="118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9806049" y="1157124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93365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4444884"/>
            <a:ext cx="3735749" cy="213858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999" y="4377228"/>
            <a:ext cx="3785731" cy="211000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228" y="4368391"/>
            <a:ext cx="3801547" cy="212062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887" y="653886"/>
            <a:ext cx="5894726" cy="32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event_x-ray_5_thmV,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699" y="621791"/>
            <a:ext cx="5295301" cy="2888629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8190428" y="2651006"/>
            <a:ext cx="124360" cy="46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8190428" y="3117468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37500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10024491" y="1405562"/>
            <a:ext cx="657030" cy="118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0391265" y="1044112"/>
            <a:ext cx="993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103500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3421"/>
            <a:ext cx="4352544" cy="252457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254" y="4369458"/>
            <a:ext cx="4227576" cy="245250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00" y="734109"/>
            <a:ext cx="5725439" cy="31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82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event_x-ray_4_thmV,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GEM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393" y="632221"/>
            <a:ext cx="5559470" cy="3026787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7943540" y="2730549"/>
            <a:ext cx="124360" cy="46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8190428" y="3117468"/>
            <a:ext cx="772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37800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9832467" y="1513225"/>
            <a:ext cx="657030" cy="118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0199241" y="1151775"/>
            <a:ext cx="993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103500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2" y="3785616"/>
            <a:ext cx="5459086" cy="30723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7" y="779398"/>
            <a:ext cx="5438489" cy="30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4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SiPM</a:t>
            </a:r>
            <a:r>
              <a:rPr lang="en-US" dirty="0" smtClean="0"/>
              <a:t>; X-ray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1096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3PMT; Cd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01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09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event_x-ray_16_thmV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72" y="3744685"/>
            <a:ext cx="5490820" cy="299270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83382" y="4389956"/>
            <a:ext cx="21018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71 graphs</a:t>
            </a:r>
            <a:endParaRPr lang="ru-RU" sz="1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84" y="805499"/>
            <a:ext cx="5047601" cy="293918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199" y="808723"/>
            <a:ext cx="5124200" cy="293596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797" y="3769637"/>
            <a:ext cx="5045602" cy="290212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7022931" y="4205290"/>
            <a:ext cx="18774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35000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382623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event_x-ray_14_thmV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063"/>
            <a:ext cx="5565647" cy="3034937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3021874" y="4145281"/>
            <a:ext cx="2202219" cy="1375194"/>
            <a:chOff x="8456023" y="484503"/>
            <a:chExt cx="4231315" cy="236797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6023" y="484503"/>
              <a:ext cx="4118104" cy="2367971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10585477" y="991275"/>
              <a:ext cx="21018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61 graphs</a:t>
              </a:r>
              <a:endParaRPr lang="ru-RU" sz="1200" dirty="0"/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1" y="801902"/>
            <a:ext cx="5286082" cy="304359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49" y="783771"/>
            <a:ext cx="5043984" cy="289124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651" y="3823063"/>
            <a:ext cx="4975013" cy="289661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822708" y="5872564"/>
            <a:ext cx="18069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35000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730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56884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292840" cy="7837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event_x-ray_1</a:t>
            </a:r>
            <a:r>
              <a:rPr lang="ru-RU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thmV</a:t>
            </a:r>
            <a:r>
              <a:rPr lang="en-US" dirty="0" smtClean="0">
                <a:solidFill>
                  <a:srgbClr val="FF0000"/>
                </a:solidFill>
              </a:rPr>
              <a:t> ,</a:t>
            </a:r>
            <a:r>
              <a:rPr lang="ru-RU" dirty="0" smtClean="0">
                <a:solidFill>
                  <a:srgbClr val="FF0000"/>
                </a:solidFill>
              </a:rPr>
              <a:t> ∑3</a:t>
            </a:r>
            <a:r>
              <a:rPr lang="en-US" dirty="0" smtClean="0">
                <a:solidFill>
                  <a:srgbClr val="FF0000"/>
                </a:solidFill>
              </a:rPr>
              <a:t>PMT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3890859"/>
            <a:ext cx="5280660" cy="29671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02" y="895037"/>
            <a:ext cx="5228675" cy="29958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5" y="926419"/>
            <a:ext cx="5068389" cy="291825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545" y="4002125"/>
            <a:ext cx="4807132" cy="280004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195691" y="4374690"/>
            <a:ext cx="18069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50000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ru-RU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4500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ns</a:t>
            </a:r>
          </a:p>
        </p:txBody>
      </p:sp>
    </p:spTree>
    <p:extLst>
      <p:ext uri="{BB962C8B-B14F-4D97-AF65-F5344CB8AC3E}">
        <p14:creationId xmlns:p14="http://schemas.microsoft.com/office/powerpoint/2010/main" val="22266266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9747</TotalTime>
  <Words>865</Words>
  <Application>Microsoft Office PowerPoint</Application>
  <PresentationFormat>Широкоэкранный</PresentationFormat>
  <Paragraphs>260</Paragraphs>
  <Slides>67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Consolas</vt:lpstr>
      <vt:lpstr>Тема Office</vt:lpstr>
      <vt:lpstr>Обработка данных захода от 22 июня 2017</vt:lpstr>
      <vt:lpstr>Схема измерений</vt:lpstr>
      <vt:lpstr>Описание каналов</vt:lpstr>
      <vt:lpstr>3PMT</vt:lpstr>
      <vt:lpstr>event_x-ray_20_thmV, ∑3PMT</vt:lpstr>
      <vt:lpstr>event_x-ray_18_small_2 , ∑3PMT </vt:lpstr>
      <vt:lpstr>event_x-ray_16_thmV , ∑3PMT </vt:lpstr>
      <vt:lpstr>event_x-ray_14_thmV , ∑3PMT </vt:lpstr>
      <vt:lpstr>event_x-ray_12_thmV , ∑3PMT </vt:lpstr>
      <vt:lpstr>event_x-ray_10_thmV , ∑3PMT </vt:lpstr>
      <vt:lpstr>event_x-ray_10_thmV_recalib , ∑3PMT</vt:lpstr>
      <vt:lpstr>event_x-ray_9_thmV, ∑3PMT</vt:lpstr>
      <vt:lpstr>event_x-ray_8_thmV, ∑3PMT</vt:lpstr>
      <vt:lpstr>event_x-ray_8_thmV, ∑3PMT</vt:lpstr>
      <vt:lpstr>event_x-ray_7_thmV, ∑3PMT</vt:lpstr>
      <vt:lpstr>event_x-ray_7_thmV, ∑3PMT</vt:lpstr>
      <vt:lpstr>event_x-ray_6_thmV, ∑3PMT</vt:lpstr>
      <vt:lpstr>event_x-ray_6_thmV, ∑3PMT</vt:lpstr>
      <vt:lpstr>event_x-ray_5_thmV, ∑3PMT</vt:lpstr>
      <vt:lpstr>event_x-ray_5_thmV, ∑3PMT</vt:lpstr>
      <vt:lpstr>event_x-ray_4_thmV, ∑3PMT</vt:lpstr>
      <vt:lpstr>event_x-ray_4_thmV, ∑3PMT</vt:lpstr>
      <vt:lpstr>1PMT</vt:lpstr>
      <vt:lpstr>event_x-ray_20_thmV, 1PMT</vt:lpstr>
      <vt:lpstr>event_x-ray_20_thmV, 1PMT</vt:lpstr>
      <vt:lpstr>event_x-ray_18_small_2, 1PMT</vt:lpstr>
      <vt:lpstr>event_x-ray_18_small_2, 1PMT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GEM</vt:lpstr>
      <vt:lpstr>event_x-ray_20_thmV, GEM</vt:lpstr>
      <vt:lpstr>event_x-ray_18_small_2, GEM</vt:lpstr>
      <vt:lpstr>event_x-ray_16_thmV, GEM</vt:lpstr>
      <vt:lpstr>event_x-ray_14_thmV, GEM</vt:lpstr>
      <vt:lpstr>event_x-ray_12_thmV, GEM</vt:lpstr>
      <vt:lpstr>event_x-ray_10_thmV, GEM</vt:lpstr>
      <vt:lpstr>event_x-ray_10_thmV_recalib, GEM</vt:lpstr>
      <vt:lpstr>event_x-ray_9_thmV, GEM</vt:lpstr>
      <vt:lpstr>event_x-ray_8_thmV, GEM</vt:lpstr>
      <vt:lpstr>event_x-ray_7_thmV, GEM</vt:lpstr>
      <vt:lpstr>event_x-ray_6_thmV, GEM</vt:lpstr>
      <vt:lpstr>event_x-ray_5_thmV, GEM</vt:lpstr>
      <vt:lpstr>event_x-ray_4_thmV, GEM</vt:lpstr>
      <vt:lpstr>SiPM; X-ray</vt:lpstr>
      <vt:lpstr>3PMT; Cd</vt:lpstr>
      <vt:lpstr>Презентация PowerPoint</vt:lpstr>
    </vt:vector>
  </TitlesOfParts>
  <Company>BINP SB 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Обработка данных захода от 22 июня 2017</dc:title>
  <dc:creator>oleynikov</dc:creator>
  <cp:lastModifiedBy>oleynikov</cp:lastModifiedBy>
  <cp:revision>604</cp:revision>
  <dcterms:created xsi:type="dcterms:W3CDTF">2017-07-06T10:13:07Z</dcterms:created>
  <dcterms:modified xsi:type="dcterms:W3CDTF">2017-07-14T05:24:37Z</dcterms:modified>
</cp:coreProperties>
</file>